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4" r:id="rId18"/>
    <p:sldId id="272"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5"/>
    <p:restoredTop sz="95687"/>
  </p:normalViewPr>
  <p:slideViewPr>
    <p:cSldViewPr snapToGrid="0" snapToObjects="1">
      <p:cViewPr varScale="1">
        <p:scale>
          <a:sx n="103" d="100"/>
          <a:sy n="103" d="100"/>
        </p:scale>
        <p:origin x="20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tiff>
</file>

<file path=ppt/media/image2.tiff>
</file>

<file path=ppt/media/image3.tiff>
</file>

<file path=ppt/media/image4.tiff>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dirty="0"/>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dirty="0"/>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C6B4A9-1611-4792-9094-5F34BCA07E0B}" type="datetimeFigureOut">
              <a:rPr lang="en-US" dirty="0"/>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B712588-04B1-427B-82EE-E8DB90309F08}" type="datetimeFigureOut">
              <a:rPr lang="en-US" dirty="0"/>
              <a:t>9/11/21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dirty="0"/>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9/11/21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9/11/21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3FBC9-C46E-874E-843D-EFA4016D3659}"/>
              </a:ext>
            </a:extLst>
          </p:cNvPr>
          <p:cNvSpPr>
            <a:spLocks noGrp="1"/>
          </p:cNvSpPr>
          <p:nvPr>
            <p:ph type="ctrTitle"/>
          </p:nvPr>
        </p:nvSpPr>
        <p:spPr/>
        <p:txBody>
          <a:bodyPr/>
          <a:lstStyle/>
          <a:p>
            <a:r>
              <a:rPr lang="en-US"/>
              <a:t>CHUYÊN ĐỀ API </a:t>
            </a:r>
            <a:r>
              <a:rPr lang="en-US" sz="4400"/>
              <a:t>(Application Programing Interface)</a:t>
            </a:r>
            <a:endParaRPr lang="en-US"/>
          </a:p>
        </p:txBody>
      </p:sp>
      <p:sp>
        <p:nvSpPr>
          <p:cNvPr id="3" name="Subtitle 2">
            <a:extLst>
              <a:ext uri="{FF2B5EF4-FFF2-40B4-BE49-F238E27FC236}">
                <a16:creationId xmlns:a16="http://schemas.microsoft.com/office/drawing/2014/main" id="{7A9815B4-F3C9-1A4A-A77A-C088348A4813}"/>
              </a:ext>
            </a:extLst>
          </p:cNvPr>
          <p:cNvSpPr>
            <a:spLocks noGrp="1"/>
          </p:cNvSpPr>
          <p:nvPr>
            <p:ph type="subTitle" idx="1"/>
          </p:nvPr>
        </p:nvSpPr>
        <p:spPr/>
        <p:txBody>
          <a:bodyPr/>
          <a:lstStyle/>
          <a:p>
            <a:r>
              <a:rPr lang="en-US"/>
              <a:t>Người chia sẻ: Tạ Hoàng An</a:t>
            </a:r>
          </a:p>
        </p:txBody>
      </p:sp>
    </p:spTree>
    <p:extLst>
      <p:ext uri="{BB962C8B-B14F-4D97-AF65-F5344CB8AC3E}">
        <p14:creationId xmlns:p14="http://schemas.microsoft.com/office/powerpoint/2010/main" val="3400254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695345"/>
          </a:xfrm>
        </p:spPr>
        <p:txBody>
          <a:bodyPr>
            <a:normAutofit/>
          </a:bodyPr>
          <a:lstStyle/>
          <a:p>
            <a:r>
              <a:rPr lang="en-US" sz="2400" b="1">
                <a:latin typeface="Roboto" panose="02000000000000000000" pitchFamily="2" charset="0"/>
                <a:ea typeface="Roboto" panose="02000000000000000000" pitchFamily="2" charset="0"/>
              </a:rPr>
              <a:t>Sử dụng danh từ để đặt tên cho resource</a:t>
            </a:r>
          </a:p>
          <a:p>
            <a:endParaRPr lang="en-US" sz="2400">
              <a:latin typeface="Roboto" panose="02000000000000000000" pitchFamily="2" charset="0"/>
              <a:ea typeface="Roboto" panose="02000000000000000000" pitchFamily="2" charset="0"/>
            </a:endParaRPr>
          </a:p>
        </p:txBody>
      </p:sp>
      <p:pic>
        <p:nvPicPr>
          <p:cNvPr id="6" name="Picture 5">
            <a:extLst>
              <a:ext uri="{FF2B5EF4-FFF2-40B4-BE49-F238E27FC236}">
                <a16:creationId xmlns:a16="http://schemas.microsoft.com/office/drawing/2014/main" id="{79FA899D-D363-1F4E-8A5E-71073788273B}"/>
              </a:ext>
            </a:extLst>
          </p:cNvPr>
          <p:cNvPicPr>
            <a:picLocks noChangeAspect="1"/>
          </p:cNvPicPr>
          <p:nvPr/>
        </p:nvPicPr>
        <p:blipFill>
          <a:blip r:embed="rId2"/>
          <a:stretch>
            <a:fillRect/>
          </a:stretch>
        </p:blipFill>
        <p:spPr>
          <a:xfrm>
            <a:off x="677333" y="2647428"/>
            <a:ext cx="9141490" cy="1962150"/>
          </a:xfrm>
          <a:prstGeom prst="rect">
            <a:avLst/>
          </a:prstGeom>
        </p:spPr>
      </p:pic>
    </p:spTree>
    <p:extLst>
      <p:ext uri="{BB962C8B-B14F-4D97-AF65-F5344CB8AC3E}">
        <p14:creationId xmlns:p14="http://schemas.microsoft.com/office/powerpoint/2010/main" val="2840719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695345"/>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Sử dụng dấu / để thể hiện mối quan hệ phân cấp giữa các resources</a:t>
            </a:r>
            <a:endParaRPr lang="en-US" sz="2400">
              <a:latin typeface="Roboto" panose="02000000000000000000" pitchFamily="2" charset="0"/>
              <a:ea typeface="Roboto" panose="02000000000000000000" pitchFamily="2" charset="0"/>
            </a:endParaRPr>
          </a:p>
        </p:txBody>
      </p:sp>
      <p:pic>
        <p:nvPicPr>
          <p:cNvPr id="8" name="Picture 7">
            <a:extLst>
              <a:ext uri="{FF2B5EF4-FFF2-40B4-BE49-F238E27FC236}">
                <a16:creationId xmlns:a16="http://schemas.microsoft.com/office/drawing/2014/main" id="{C61F5583-BB13-D647-B49A-8FA2F3C3091A}"/>
              </a:ext>
            </a:extLst>
          </p:cNvPr>
          <p:cNvPicPr>
            <a:picLocks noChangeAspect="1"/>
          </p:cNvPicPr>
          <p:nvPr/>
        </p:nvPicPr>
        <p:blipFill>
          <a:blip r:embed="rId2"/>
          <a:stretch>
            <a:fillRect/>
          </a:stretch>
        </p:blipFill>
        <p:spPr>
          <a:xfrm>
            <a:off x="677333" y="2874590"/>
            <a:ext cx="8864600" cy="1612900"/>
          </a:xfrm>
          <a:prstGeom prst="rect">
            <a:avLst/>
          </a:prstGeom>
        </p:spPr>
      </p:pic>
      <p:sp>
        <p:nvSpPr>
          <p:cNvPr id="9" name="Content Placeholder 2">
            <a:extLst>
              <a:ext uri="{FF2B5EF4-FFF2-40B4-BE49-F238E27FC236}">
                <a16:creationId xmlns:a16="http://schemas.microsoft.com/office/drawing/2014/main" id="{F1157EBB-48BA-EC40-9958-BC76CA72E1DB}"/>
              </a:ext>
            </a:extLst>
          </p:cNvPr>
          <p:cNvSpPr txBox="1">
            <a:spLocks/>
          </p:cNvSpPr>
          <p:nvPr/>
        </p:nvSpPr>
        <p:spPr>
          <a:xfrm>
            <a:off x="677333" y="4835162"/>
            <a:ext cx="8596668" cy="146543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Dùng dấu gạch ngang (-) để ngăn cách giữa các cụm từ</a:t>
            </a:r>
          </a:p>
          <a:p>
            <a:r>
              <a:rPr lang="vi-VN" sz="2400" b="1">
                <a:latin typeface="Roboto" panose="02000000000000000000" pitchFamily="2" charset="0"/>
                <a:ea typeface="Roboto" panose="02000000000000000000" pitchFamily="2" charset="0"/>
              </a:rPr>
              <a:t>Sử dụng chữ thường cho toàn bộ endpoint</a:t>
            </a:r>
          </a:p>
          <a:p>
            <a:r>
              <a:rPr lang="en-US" sz="2400" b="1">
                <a:latin typeface="Roboto" panose="02000000000000000000" pitchFamily="2" charset="0"/>
                <a:ea typeface="Roboto" panose="02000000000000000000" pitchFamily="2" charset="0"/>
              </a:rPr>
              <a:t>Không sử dụng đuôi mở rộng cho các endpoint</a:t>
            </a:r>
          </a:p>
          <a:p>
            <a:endParaRPr lang="en-US" sz="2400" b="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025325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695345"/>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Sử dụng dấu / để thể hiện mối quan hệ phân cấp giữa các resources</a:t>
            </a:r>
            <a:endParaRPr lang="en-US" sz="2400">
              <a:latin typeface="Roboto" panose="02000000000000000000" pitchFamily="2" charset="0"/>
              <a:ea typeface="Roboto" panose="02000000000000000000" pitchFamily="2" charset="0"/>
            </a:endParaRPr>
          </a:p>
        </p:txBody>
      </p:sp>
      <p:pic>
        <p:nvPicPr>
          <p:cNvPr id="8" name="Picture 7">
            <a:extLst>
              <a:ext uri="{FF2B5EF4-FFF2-40B4-BE49-F238E27FC236}">
                <a16:creationId xmlns:a16="http://schemas.microsoft.com/office/drawing/2014/main" id="{C61F5583-BB13-D647-B49A-8FA2F3C3091A}"/>
              </a:ext>
            </a:extLst>
          </p:cNvPr>
          <p:cNvPicPr>
            <a:picLocks noChangeAspect="1"/>
          </p:cNvPicPr>
          <p:nvPr/>
        </p:nvPicPr>
        <p:blipFill>
          <a:blip r:embed="rId2"/>
          <a:stretch>
            <a:fillRect/>
          </a:stretch>
        </p:blipFill>
        <p:spPr>
          <a:xfrm>
            <a:off x="677333" y="2874590"/>
            <a:ext cx="8864600" cy="1612900"/>
          </a:xfrm>
          <a:prstGeom prst="rect">
            <a:avLst/>
          </a:prstGeom>
        </p:spPr>
      </p:pic>
      <p:sp>
        <p:nvSpPr>
          <p:cNvPr id="9" name="Content Placeholder 2">
            <a:extLst>
              <a:ext uri="{FF2B5EF4-FFF2-40B4-BE49-F238E27FC236}">
                <a16:creationId xmlns:a16="http://schemas.microsoft.com/office/drawing/2014/main" id="{F1157EBB-48BA-EC40-9958-BC76CA72E1DB}"/>
              </a:ext>
            </a:extLst>
          </p:cNvPr>
          <p:cNvSpPr txBox="1">
            <a:spLocks/>
          </p:cNvSpPr>
          <p:nvPr/>
        </p:nvSpPr>
        <p:spPr>
          <a:xfrm>
            <a:off x="677333" y="4835162"/>
            <a:ext cx="8596668" cy="146543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Dùng dấu gạch ngang (-) để ngăn cách giữa các cụm từ</a:t>
            </a:r>
          </a:p>
          <a:p>
            <a:r>
              <a:rPr lang="vi-VN" sz="2400" b="1">
                <a:latin typeface="Roboto" panose="02000000000000000000" pitchFamily="2" charset="0"/>
                <a:ea typeface="Roboto" panose="02000000000000000000" pitchFamily="2" charset="0"/>
              </a:rPr>
              <a:t>Sử dụng chữ thường cho toàn bộ endpoint</a:t>
            </a:r>
          </a:p>
          <a:p>
            <a:r>
              <a:rPr lang="en-US" sz="2400" b="1">
                <a:latin typeface="Roboto" panose="02000000000000000000" pitchFamily="2" charset="0"/>
                <a:ea typeface="Roboto" panose="02000000000000000000" pitchFamily="2" charset="0"/>
              </a:rPr>
              <a:t>Không sử dụng đuôi mở rộng cho các endpoint</a:t>
            </a:r>
          </a:p>
          <a:p>
            <a:endParaRPr lang="en-US" sz="2400" b="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56113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69534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Sử dụng query params để lọc kết quả</a:t>
            </a:r>
          </a:p>
        </p:txBody>
      </p:sp>
      <p:pic>
        <p:nvPicPr>
          <p:cNvPr id="4" name="Picture 3">
            <a:extLst>
              <a:ext uri="{FF2B5EF4-FFF2-40B4-BE49-F238E27FC236}">
                <a16:creationId xmlns:a16="http://schemas.microsoft.com/office/drawing/2014/main" id="{ECCFB10E-5BC0-144A-BBBB-54EB5A61CBCB}"/>
              </a:ext>
            </a:extLst>
          </p:cNvPr>
          <p:cNvPicPr>
            <a:picLocks noChangeAspect="1"/>
          </p:cNvPicPr>
          <p:nvPr/>
        </p:nvPicPr>
        <p:blipFill>
          <a:blip r:embed="rId2"/>
          <a:stretch>
            <a:fillRect/>
          </a:stretch>
        </p:blipFill>
        <p:spPr>
          <a:xfrm>
            <a:off x="677333" y="2749724"/>
            <a:ext cx="8991600" cy="1333500"/>
          </a:xfrm>
          <a:prstGeom prst="rect">
            <a:avLst/>
          </a:prstGeom>
        </p:spPr>
      </p:pic>
      <p:pic>
        <p:nvPicPr>
          <p:cNvPr id="11" name="Picture 10">
            <a:extLst>
              <a:ext uri="{FF2B5EF4-FFF2-40B4-BE49-F238E27FC236}">
                <a16:creationId xmlns:a16="http://schemas.microsoft.com/office/drawing/2014/main" id="{69F16045-2755-1E42-9C49-B68B830CD74F}"/>
              </a:ext>
            </a:extLst>
          </p:cNvPr>
          <p:cNvPicPr>
            <a:picLocks noChangeAspect="1"/>
          </p:cNvPicPr>
          <p:nvPr/>
        </p:nvPicPr>
        <p:blipFill>
          <a:blip r:embed="rId3"/>
          <a:stretch>
            <a:fillRect/>
          </a:stretch>
        </p:blipFill>
        <p:spPr>
          <a:xfrm>
            <a:off x="677332" y="4083224"/>
            <a:ext cx="8902700" cy="2324100"/>
          </a:xfrm>
          <a:prstGeom prst="rect">
            <a:avLst/>
          </a:prstGeom>
        </p:spPr>
      </p:pic>
    </p:spTree>
    <p:extLst>
      <p:ext uri="{BB962C8B-B14F-4D97-AF65-F5344CB8AC3E}">
        <p14:creationId xmlns:p14="http://schemas.microsoft.com/office/powerpoint/2010/main" val="19878530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200444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b="1">
                <a:latin typeface="Roboto" panose="02000000000000000000" pitchFamily="2" charset="0"/>
                <a:ea typeface="Roboto" panose="02000000000000000000" pitchFamily="2" charset="0"/>
              </a:rPr>
              <a:t>Sử dụng HTTP Method để thể hiện CURD</a:t>
            </a:r>
          </a:p>
          <a:p>
            <a:pPr marL="0" indent="0">
              <a:buNone/>
            </a:pPr>
            <a:r>
              <a:rPr lang="vi-VN" sz="2000">
                <a:latin typeface="Roboto" panose="02000000000000000000" pitchFamily="2" charset="0"/>
                <a:ea typeface="Roboto" panose="02000000000000000000" pitchFamily="2" charset="0"/>
              </a:rPr>
              <a:t>Không nên thể hiện các thao tác với resource bằng việc chỉ ra trên URL, thay vào đó bạn hãy sử dụng các HTTP method tương ứng</a:t>
            </a:r>
          </a:p>
          <a:p>
            <a:pPr marL="0" indent="0">
              <a:buNone/>
            </a:pPr>
            <a:endParaRPr lang="vi-VN" sz="2000">
              <a:latin typeface="Roboto" panose="02000000000000000000" pitchFamily="2" charset="0"/>
              <a:ea typeface="Roboto" panose="02000000000000000000" pitchFamily="2" charset="0"/>
            </a:endParaRPr>
          </a:p>
          <a:p>
            <a:pPr marL="0" indent="0">
              <a:buNone/>
            </a:pPr>
            <a:r>
              <a:rPr lang="en-US" sz="2000">
                <a:latin typeface="Roboto" panose="02000000000000000000" pitchFamily="2" charset="0"/>
                <a:ea typeface="Roboto" panose="02000000000000000000" pitchFamily="2" charset="0"/>
              </a:rPr>
              <a:t>Hãy xem các ví dụ sau</a:t>
            </a:r>
          </a:p>
        </p:txBody>
      </p:sp>
    </p:spTree>
    <p:extLst>
      <p:ext uri="{BB962C8B-B14F-4D97-AF65-F5344CB8AC3E}">
        <p14:creationId xmlns:p14="http://schemas.microsoft.com/office/powerpoint/2010/main" val="2808340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0BF447-1AE2-954B-B2A8-B9E2BDEFEEBD}"/>
              </a:ext>
            </a:extLst>
          </p:cNvPr>
          <p:cNvPicPr>
            <a:picLocks noChangeAspect="1"/>
          </p:cNvPicPr>
          <p:nvPr/>
        </p:nvPicPr>
        <p:blipFill>
          <a:blip r:embed="rId2"/>
          <a:stretch>
            <a:fillRect/>
          </a:stretch>
        </p:blipFill>
        <p:spPr>
          <a:xfrm>
            <a:off x="764088" y="338203"/>
            <a:ext cx="8342334" cy="6208806"/>
          </a:xfrm>
          <a:prstGeom prst="rect">
            <a:avLst/>
          </a:prstGeom>
        </p:spPr>
      </p:pic>
    </p:spTree>
    <p:extLst>
      <p:ext uri="{BB962C8B-B14F-4D97-AF65-F5344CB8AC3E}">
        <p14:creationId xmlns:p14="http://schemas.microsoft.com/office/powerpoint/2010/main" val="3916153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API là gì?</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20295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vi-VN" sz="2000" b="1">
                <a:latin typeface="Roboto" panose="02000000000000000000" pitchFamily="2" charset="0"/>
                <a:ea typeface="Roboto" panose="02000000000000000000" pitchFamily="2" charset="0"/>
              </a:rPr>
              <a:t>API</a:t>
            </a:r>
            <a:r>
              <a:rPr lang="vi-VN" sz="2000">
                <a:latin typeface="Roboto" panose="02000000000000000000" pitchFamily="2" charset="0"/>
                <a:ea typeface="Roboto" panose="02000000000000000000" pitchFamily="2" charset="0"/>
              </a:rPr>
              <a:t> là cụm từ viết tắt của </a:t>
            </a:r>
            <a:r>
              <a:rPr lang="vi-VN" sz="2000" b="1">
                <a:latin typeface="Roboto" panose="02000000000000000000" pitchFamily="2" charset="0"/>
                <a:ea typeface="Roboto" panose="02000000000000000000" pitchFamily="2" charset="0"/>
              </a:rPr>
              <a:t>Application Programming Interface</a:t>
            </a:r>
            <a:r>
              <a:rPr lang="vi-VN" sz="2000">
                <a:latin typeface="Roboto" panose="02000000000000000000" pitchFamily="2" charset="0"/>
                <a:ea typeface="Roboto" panose="02000000000000000000" pitchFamily="2" charset="0"/>
              </a:rPr>
              <a:t>, một thành phần được thiết kế ra với chức năng tương tác với những thành phần khác. </a:t>
            </a:r>
          </a:p>
          <a:p>
            <a:r>
              <a:rPr lang="vi-VN" sz="2000" b="1">
                <a:latin typeface="Roboto" panose="02000000000000000000" pitchFamily="2" charset="0"/>
                <a:ea typeface="Roboto" panose="02000000000000000000" pitchFamily="2" charset="0"/>
              </a:rPr>
              <a:t>API</a:t>
            </a:r>
            <a:r>
              <a:rPr lang="vi-VN" sz="2000">
                <a:latin typeface="Roboto" panose="02000000000000000000" pitchFamily="2" charset="0"/>
                <a:ea typeface="Roboto" panose="02000000000000000000" pitchFamily="2" charset="0"/>
              </a:rPr>
              <a:t> có thể trả dữ liệu về ứng dụng mà nó hỗ trợ dưới dạng những kiểu dữ liệu phổ biến như JSON, XML,...</a:t>
            </a:r>
          </a:p>
          <a:p>
            <a:endParaRPr lang="en-US" sz="20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163466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So sánh API và Web Service</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433276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vi-VN" sz="2000">
                <a:latin typeface="Roboto" panose="02000000000000000000" pitchFamily="2" charset="0"/>
                <a:ea typeface="Roboto" panose="02000000000000000000" pitchFamily="2" charset="0"/>
              </a:rPr>
              <a:t>API và Web Service đóng vai trò như một phương tiện giao tiếp</a:t>
            </a:r>
          </a:p>
          <a:p>
            <a:r>
              <a:rPr lang="vi-VN" sz="2000">
                <a:latin typeface="Roboto" panose="02000000000000000000" pitchFamily="2" charset="0"/>
                <a:ea typeface="Roboto" panose="02000000000000000000" pitchFamily="2" charset="0"/>
              </a:rPr>
              <a:t>Web service tạo thuận lợi cho sự tương tác giữa hai máy qua mạng</a:t>
            </a:r>
          </a:p>
          <a:p>
            <a:r>
              <a:rPr lang="vi-VN" sz="2000">
                <a:latin typeface="Roboto" panose="02000000000000000000" pitchFamily="2" charset="0"/>
                <a:ea typeface="Roboto" panose="02000000000000000000" pitchFamily="2" charset="0"/>
              </a:rPr>
              <a:t>API hoạt động như một giao diện giữa hai ứng dụng khác nhau để chúng có thể giao tiếp với nhau</a:t>
            </a:r>
          </a:p>
          <a:p>
            <a:r>
              <a:rPr lang="vi-VN" sz="2000">
                <a:latin typeface="Roboto" panose="02000000000000000000" pitchFamily="2" charset="0"/>
                <a:ea typeface="Roboto" panose="02000000000000000000" pitchFamily="2" charset="0"/>
              </a:rPr>
              <a:t>API là một phương pháp mà các nhà cung cấp bên thứ ba có thể viết các chương trình giao tiếp dễ dàng với các chương trình khác</a:t>
            </a:r>
          </a:p>
          <a:p>
            <a:r>
              <a:rPr lang="vi-VN" sz="2000">
                <a:latin typeface="Roboto" panose="02000000000000000000" pitchFamily="2" charset="0"/>
                <a:ea typeface="Roboto" panose="02000000000000000000" pitchFamily="2" charset="0"/>
              </a:rPr>
              <a:t>Web service được thiết kế để có giao diện được mô tả ở một định dạng mà máy tính có thể xử lý được thường được chỉ định trong Web Service Description Language (WSDL)</a:t>
            </a:r>
          </a:p>
          <a:p>
            <a:r>
              <a:rPr lang="vi-VN" sz="2000">
                <a:latin typeface="Roboto" panose="02000000000000000000" pitchFamily="2" charset="0"/>
                <a:ea typeface="Roboto" panose="02000000000000000000" pitchFamily="2" charset="0"/>
              </a:rPr>
              <a:t>Mọi Web Service đều được gọi là API</a:t>
            </a:r>
          </a:p>
          <a:p>
            <a:r>
              <a:rPr lang="vi-VN" sz="2000">
                <a:latin typeface="Roboto" panose="02000000000000000000" pitchFamily="2" charset="0"/>
                <a:ea typeface="Roboto" panose="02000000000000000000" pitchFamily="2" charset="0"/>
              </a:rPr>
              <a:t>Mọi API chưa chắc đã là Web Service</a:t>
            </a:r>
          </a:p>
          <a:p>
            <a:endParaRPr lang="en-US" sz="20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1447973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RESTful API là gì?</a:t>
            </a:r>
          </a:p>
        </p:txBody>
      </p:sp>
      <p:sp>
        <p:nvSpPr>
          <p:cNvPr id="7" name="Content Placeholder 2">
            <a:extLst>
              <a:ext uri="{FF2B5EF4-FFF2-40B4-BE49-F238E27FC236}">
                <a16:creationId xmlns:a16="http://schemas.microsoft.com/office/drawing/2014/main" id="{CD5ACCC0-C78B-CD49-A80B-2D7571E925C9}"/>
              </a:ext>
            </a:extLst>
          </p:cNvPr>
          <p:cNvSpPr txBox="1">
            <a:spLocks/>
          </p:cNvSpPr>
          <p:nvPr/>
        </p:nvSpPr>
        <p:spPr>
          <a:xfrm>
            <a:off x="677334" y="2179245"/>
            <a:ext cx="8596668" cy="20044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vi-VN" sz="2000" b="1">
                <a:latin typeface="Roboto" panose="02000000000000000000" pitchFamily="2" charset="0"/>
                <a:ea typeface="Roboto" panose="02000000000000000000" pitchFamily="2" charset="0"/>
              </a:rPr>
              <a:t>RESTful API </a:t>
            </a:r>
            <a:r>
              <a:rPr lang="vi-VN" sz="2000">
                <a:latin typeface="Roboto" panose="02000000000000000000" pitchFamily="2" charset="0"/>
                <a:ea typeface="Roboto" panose="02000000000000000000" pitchFamily="2" charset="0"/>
              </a:rPr>
              <a:t>là những </a:t>
            </a:r>
            <a:r>
              <a:rPr lang="vi-VN" sz="2000" b="1">
                <a:latin typeface="Roboto" panose="02000000000000000000" pitchFamily="2" charset="0"/>
                <a:ea typeface="Roboto" panose="02000000000000000000" pitchFamily="2" charset="0"/>
              </a:rPr>
              <a:t>API</a:t>
            </a:r>
            <a:r>
              <a:rPr lang="vi-VN" sz="2000">
                <a:latin typeface="Roboto" panose="02000000000000000000" pitchFamily="2" charset="0"/>
                <a:ea typeface="Roboto" panose="02000000000000000000" pitchFamily="2" charset="0"/>
              </a:rPr>
              <a:t> của web service sử dụng theo chuẩn RESTful. Trước khi áp dụng RESTful để tạo API, người ta sẽ đưa ra các chuẩn (API) trước</a:t>
            </a:r>
            <a:endParaRPr lang="en-US" sz="200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FEF721EA-2B8A-FD4E-9AFB-F30815587353}"/>
              </a:ext>
            </a:extLst>
          </p:cNvPr>
          <p:cNvPicPr>
            <a:picLocks noChangeAspect="1"/>
          </p:cNvPicPr>
          <p:nvPr/>
        </p:nvPicPr>
        <p:blipFill>
          <a:blip r:embed="rId2"/>
          <a:stretch>
            <a:fillRect/>
          </a:stretch>
        </p:blipFill>
        <p:spPr>
          <a:xfrm>
            <a:off x="1952928" y="3144303"/>
            <a:ext cx="5587739" cy="3713697"/>
          </a:xfrm>
          <a:prstGeom prst="rect">
            <a:avLst/>
          </a:prstGeom>
        </p:spPr>
      </p:pic>
    </p:spTree>
    <p:extLst>
      <p:ext uri="{BB962C8B-B14F-4D97-AF65-F5344CB8AC3E}">
        <p14:creationId xmlns:p14="http://schemas.microsoft.com/office/powerpoint/2010/main" val="16759771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Response Status Code</a:t>
            </a:r>
          </a:p>
        </p:txBody>
      </p:sp>
      <p:sp>
        <p:nvSpPr>
          <p:cNvPr id="4" name="TextBox 3">
            <a:extLst>
              <a:ext uri="{FF2B5EF4-FFF2-40B4-BE49-F238E27FC236}">
                <a16:creationId xmlns:a16="http://schemas.microsoft.com/office/drawing/2014/main" id="{997AAB96-2948-7444-87CC-C3416E555DAE}"/>
              </a:ext>
            </a:extLst>
          </p:cNvPr>
          <p:cNvSpPr txBox="1"/>
          <p:nvPr/>
        </p:nvSpPr>
        <p:spPr>
          <a:xfrm>
            <a:off x="901874" y="1628384"/>
            <a:ext cx="8680537" cy="4401205"/>
          </a:xfrm>
          <a:prstGeom prst="rect">
            <a:avLst/>
          </a:prstGeom>
          <a:noFill/>
        </p:spPr>
        <p:txBody>
          <a:bodyPr wrap="square" rtlCol="0">
            <a:spAutoFit/>
          </a:bodyPr>
          <a:lstStyle/>
          <a:p>
            <a:pPr marL="285750" indent="-285750">
              <a:buFontTx/>
              <a:buChar char="-"/>
            </a:pPr>
            <a:r>
              <a:rPr lang="en-US" sz="2000" b="1">
                <a:latin typeface="Roboto" panose="02000000000000000000" pitchFamily="2" charset="0"/>
                <a:ea typeface="Roboto" panose="02000000000000000000" pitchFamily="2" charset="0"/>
              </a:rPr>
              <a:t>200</a:t>
            </a:r>
            <a:r>
              <a:rPr lang="en-US" sz="2000">
                <a:latin typeface="Roboto" panose="02000000000000000000" pitchFamily="2" charset="0"/>
                <a:ea typeface="Roboto" panose="02000000000000000000" pitchFamily="2" charset="0"/>
              </a:rPr>
              <a:t>: </a:t>
            </a:r>
            <a:r>
              <a:rPr lang="vi-VN" sz="2000">
                <a:latin typeface="Roboto" panose="02000000000000000000" pitchFamily="2" charset="0"/>
                <a:ea typeface="Roboto" panose="02000000000000000000" pitchFamily="2" charset="0"/>
              </a:rPr>
              <a:t>Trả về thành công cho những phương thức GET, PUT, PATCH hoặc DELETE</a:t>
            </a:r>
          </a:p>
          <a:p>
            <a:pPr marL="285750" indent="-285750">
              <a:buFontTx/>
              <a:buChar char="-"/>
            </a:pPr>
            <a:r>
              <a:rPr lang="en-US" sz="2000" b="1">
                <a:latin typeface="Roboto" panose="02000000000000000000" pitchFamily="2" charset="0"/>
                <a:ea typeface="Roboto" panose="02000000000000000000" pitchFamily="2" charset="0"/>
              </a:rPr>
              <a:t>201</a:t>
            </a:r>
            <a:r>
              <a:rPr lang="en-US" sz="2000">
                <a:latin typeface="Roboto" panose="02000000000000000000" pitchFamily="2" charset="0"/>
                <a:ea typeface="Roboto" panose="02000000000000000000" pitchFamily="2" charset="0"/>
              </a:rPr>
              <a:t>: </a:t>
            </a:r>
            <a:r>
              <a:rPr lang="vi-VN" sz="2000">
                <a:latin typeface="Roboto" panose="02000000000000000000" pitchFamily="2" charset="0"/>
                <a:ea typeface="Roboto" panose="02000000000000000000" pitchFamily="2" charset="0"/>
              </a:rPr>
              <a:t>Trả về khi một Resource vừa được tạo thành công</a:t>
            </a:r>
          </a:p>
          <a:p>
            <a:pPr marL="285750" indent="-285750">
              <a:buFontTx/>
              <a:buChar char="-"/>
            </a:pPr>
            <a:r>
              <a:rPr lang="vi-VN" sz="2000" b="1">
                <a:latin typeface="Roboto" panose="02000000000000000000" pitchFamily="2" charset="0"/>
                <a:ea typeface="Roboto" panose="02000000000000000000" pitchFamily="2" charset="0"/>
              </a:rPr>
              <a:t>204</a:t>
            </a:r>
            <a:r>
              <a:rPr lang="vi-VN" sz="2000">
                <a:latin typeface="Roboto" panose="02000000000000000000" pitchFamily="2" charset="0"/>
                <a:ea typeface="Roboto" panose="02000000000000000000" pitchFamily="2" charset="0"/>
              </a:rPr>
              <a:t>: </a:t>
            </a:r>
            <a:r>
              <a:rPr lang="en-US" sz="2000">
                <a:latin typeface="Roboto" panose="02000000000000000000" pitchFamily="2" charset="0"/>
                <a:ea typeface="Roboto" panose="02000000000000000000" pitchFamily="2" charset="0"/>
              </a:rPr>
              <a:t>Trả về khi Resource xoá thành công</a:t>
            </a:r>
          </a:p>
          <a:p>
            <a:pPr marL="285750" indent="-285750">
              <a:buFontTx/>
              <a:buChar char="-"/>
            </a:pPr>
            <a:r>
              <a:rPr lang="en-US" sz="2000" b="1">
                <a:latin typeface="Roboto" panose="02000000000000000000" pitchFamily="2" charset="0"/>
                <a:ea typeface="Roboto" panose="02000000000000000000" pitchFamily="2" charset="0"/>
              </a:rPr>
              <a:t>304</a:t>
            </a:r>
            <a:r>
              <a:rPr lang="en-US" sz="2000">
                <a:latin typeface="Roboto" panose="02000000000000000000" pitchFamily="2" charset="0"/>
                <a:ea typeface="Roboto" panose="02000000000000000000" pitchFamily="2" charset="0"/>
              </a:rPr>
              <a:t>: Client có thể sử dụng dữ liệu cache</a:t>
            </a:r>
          </a:p>
          <a:p>
            <a:pPr marL="285750" indent="-285750">
              <a:buFontTx/>
              <a:buChar char="-"/>
            </a:pPr>
            <a:r>
              <a:rPr lang="en-US" sz="2000" b="1">
                <a:latin typeface="Roboto" panose="02000000000000000000" pitchFamily="2" charset="0"/>
                <a:ea typeface="Roboto" panose="02000000000000000000" pitchFamily="2" charset="0"/>
              </a:rPr>
              <a:t>400</a:t>
            </a:r>
            <a:r>
              <a:rPr lang="en-US" sz="2000">
                <a:latin typeface="Roboto" panose="02000000000000000000" pitchFamily="2" charset="0"/>
                <a:ea typeface="Roboto" panose="02000000000000000000" pitchFamily="2" charset="0"/>
              </a:rPr>
              <a:t>: Request không hợp lệ</a:t>
            </a:r>
          </a:p>
          <a:p>
            <a:pPr marL="285750" indent="-285750">
              <a:buFontTx/>
              <a:buChar char="-"/>
            </a:pPr>
            <a:r>
              <a:rPr lang="en-US" sz="2000" b="1">
                <a:latin typeface="Roboto" panose="02000000000000000000" pitchFamily="2" charset="0"/>
                <a:ea typeface="Roboto" panose="02000000000000000000" pitchFamily="2" charset="0"/>
              </a:rPr>
              <a:t>401</a:t>
            </a:r>
            <a:r>
              <a:rPr lang="en-US" sz="2000">
                <a:latin typeface="Roboto" panose="02000000000000000000" pitchFamily="2" charset="0"/>
                <a:ea typeface="Roboto" panose="02000000000000000000" pitchFamily="2" charset="0"/>
              </a:rPr>
              <a:t>: Request cần có auth (Xác thực)</a:t>
            </a:r>
          </a:p>
          <a:p>
            <a:pPr marL="285750" indent="-285750">
              <a:buFontTx/>
              <a:buChar char="-"/>
            </a:pPr>
            <a:r>
              <a:rPr lang="en-US" sz="2000" b="1">
                <a:latin typeface="Roboto" panose="02000000000000000000" pitchFamily="2" charset="0"/>
                <a:ea typeface="Roboto" panose="02000000000000000000" pitchFamily="2" charset="0"/>
              </a:rPr>
              <a:t>403</a:t>
            </a:r>
            <a:r>
              <a:rPr lang="en-US" sz="2000">
                <a:latin typeface="Roboto" panose="02000000000000000000" pitchFamily="2" charset="0"/>
                <a:ea typeface="Roboto" panose="02000000000000000000" pitchFamily="2" charset="0"/>
              </a:rPr>
              <a:t>: Bị từ chối không cho phép</a:t>
            </a:r>
          </a:p>
          <a:p>
            <a:pPr marL="285750" indent="-285750">
              <a:buFontTx/>
              <a:buChar char="-"/>
            </a:pPr>
            <a:r>
              <a:rPr lang="en-US" sz="2000" b="1">
                <a:latin typeface="Roboto" panose="02000000000000000000" pitchFamily="2" charset="0"/>
                <a:ea typeface="Roboto" panose="02000000000000000000" pitchFamily="2" charset="0"/>
              </a:rPr>
              <a:t>404</a:t>
            </a:r>
            <a:r>
              <a:rPr lang="en-US" sz="2000">
                <a:latin typeface="Roboto" panose="02000000000000000000" pitchFamily="2" charset="0"/>
                <a:ea typeface="Roboto" panose="02000000000000000000" pitchFamily="2" charset="0"/>
              </a:rPr>
              <a:t>: Không tìm thấy resource từ URL</a:t>
            </a:r>
          </a:p>
          <a:p>
            <a:pPr marL="285750" indent="-285750">
              <a:buFontTx/>
              <a:buChar char="-"/>
            </a:pPr>
            <a:r>
              <a:rPr lang="en-US" sz="2000" b="1">
                <a:latin typeface="Roboto" panose="02000000000000000000" pitchFamily="2" charset="0"/>
                <a:ea typeface="Roboto" panose="02000000000000000000" pitchFamily="2" charset="0"/>
              </a:rPr>
              <a:t>405</a:t>
            </a:r>
            <a:r>
              <a:rPr lang="en-US" sz="2000">
                <a:latin typeface="Roboto" panose="02000000000000000000" pitchFamily="2" charset="0"/>
                <a:ea typeface="Roboto" panose="02000000000000000000" pitchFamily="2" charset="0"/>
              </a:rPr>
              <a:t>: </a:t>
            </a:r>
            <a:r>
              <a:rPr lang="vi-VN" sz="2000">
                <a:latin typeface="Roboto" panose="02000000000000000000" pitchFamily="2" charset="0"/>
                <a:ea typeface="Roboto" panose="02000000000000000000" pitchFamily="2" charset="0"/>
              </a:rPr>
              <a:t>Phương thức không cho phép với user hiện tại</a:t>
            </a:r>
          </a:p>
          <a:p>
            <a:pPr marL="285750" indent="-285750">
              <a:buFontTx/>
              <a:buChar char="-"/>
            </a:pPr>
            <a:r>
              <a:rPr lang="vi-VN" sz="2000" b="1">
                <a:latin typeface="Roboto" panose="02000000000000000000" pitchFamily="2" charset="0"/>
                <a:ea typeface="Roboto" panose="02000000000000000000" pitchFamily="2" charset="0"/>
              </a:rPr>
              <a:t>410</a:t>
            </a:r>
            <a:r>
              <a:rPr lang="vi-VN" sz="2000">
                <a:latin typeface="Roboto" panose="02000000000000000000" pitchFamily="2" charset="0"/>
                <a:ea typeface="Roboto" panose="02000000000000000000" pitchFamily="2" charset="0"/>
              </a:rPr>
              <a:t>: Resource không còn tồn tại, Version cũ đã không còn hỗ trợ</a:t>
            </a:r>
          </a:p>
          <a:p>
            <a:pPr marL="285750" indent="-285750">
              <a:buFontTx/>
              <a:buChar char="-"/>
            </a:pPr>
            <a:r>
              <a:rPr lang="en-US" sz="2000" b="1">
                <a:latin typeface="Roboto" panose="02000000000000000000" pitchFamily="2" charset="0"/>
                <a:ea typeface="Roboto" panose="02000000000000000000" pitchFamily="2" charset="0"/>
              </a:rPr>
              <a:t>415</a:t>
            </a:r>
            <a:r>
              <a:rPr lang="en-US" sz="2000">
                <a:latin typeface="Roboto" panose="02000000000000000000" pitchFamily="2" charset="0"/>
                <a:ea typeface="Roboto" panose="02000000000000000000" pitchFamily="2" charset="0"/>
              </a:rPr>
              <a:t>: Không hỗ trợ kiểu Resource này</a:t>
            </a:r>
          </a:p>
          <a:p>
            <a:pPr marL="285750" indent="-285750">
              <a:buFontTx/>
              <a:buChar char="-"/>
            </a:pPr>
            <a:r>
              <a:rPr lang="en-US" sz="2000" b="1">
                <a:latin typeface="Roboto" panose="02000000000000000000" pitchFamily="2" charset="0"/>
                <a:ea typeface="Roboto" panose="02000000000000000000" pitchFamily="2" charset="0"/>
              </a:rPr>
              <a:t>422</a:t>
            </a:r>
            <a:r>
              <a:rPr lang="en-US" sz="2000">
                <a:latin typeface="Roboto" panose="02000000000000000000" pitchFamily="2" charset="0"/>
                <a:ea typeface="Roboto" panose="02000000000000000000" pitchFamily="2" charset="0"/>
              </a:rPr>
              <a:t>: </a:t>
            </a:r>
            <a:r>
              <a:rPr lang="vi-VN" sz="2000">
                <a:latin typeface="Roboto" panose="02000000000000000000" pitchFamily="2" charset="0"/>
                <a:ea typeface="Roboto" panose="02000000000000000000" pitchFamily="2" charset="0"/>
              </a:rPr>
              <a:t>Dữ liệu không được xác thực</a:t>
            </a:r>
          </a:p>
          <a:p>
            <a:pPr marL="285750" indent="-285750">
              <a:buFontTx/>
              <a:buChar char="-"/>
            </a:pPr>
            <a:r>
              <a:rPr lang="vi-VN" sz="2000" b="1">
                <a:latin typeface="Roboto" panose="02000000000000000000" pitchFamily="2" charset="0"/>
                <a:ea typeface="Roboto" panose="02000000000000000000" pitchFamily="2" charset="0"/>
              </a:rPr>
              <a:t>429</a:t>
            </a:r>
            <a:r>
              <a:rPr lang="vi-VN" sz="2000">
                <a:latin typeface="Roboto" panose="02000000000000000000" pitchFamily="2" charset="0"/>
                <a:ea typeface="Roboto" panose="02000000000000000000" pitchFamily="2" charset="0"/>
              </a:rPr>
              <a:t>: </a:t>
            </a:r>
            <a:r>
              <a:rPr lang="en-US" sz="2000">
                <a:latin typeface="Roboto" panose="02000000000000000000" pitchFamily="2" charset="0"/>
                <a:ea typeface="Roboto" panose="02000000000000000000" pitchFamily="2" charset="0"/>
              </a:rPr>
              <a:t>Request bị từ chối do bị giới hạn</a:t>
            </a:r>
          </a:p>
        </p:txBody>
      </p:sp>
    </p:spTree>
    <p:extLst>
      <p:ext uri="{BB962C8B-B14F-4D97-AF65-F5344CB8AC3E}">
        <p14:creationId xmlns:p14="http://schemas.microsoft.com/office/powerpoint/2010/main" val="2596922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Web Service là gì?</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4202633"/>
          </a:xfrm>
        </p:spPr>
        <p:txBody>
          <a:bodyPr>
            <a:normAutofit/>
          </a:bodyPr>
          <a:lstStyle/>
          <a:p>
            <a:r>
              <a:rPr lang="vi-VN" sz="2400" b="1">
                <a:latin typeface="Roboto" panose="02000000000000000000" pitchFamily="2" charset="0"/>
                <a:ea typeface="Roboto" panose="02000000000000000000" pitchFamily="2" charset="0"/>
              </a:rPr>
              <a:t>Web Service </a:t>
            </a:r>
            <a:r>
              <a:rPr lang="vi-VN" sz="2400">
                <a:latin typeface="Roboto" panose="02000000000000000000" pitchFamily="2" charset="0"/>
                <a:ea typeface="Roboto" panose="02000000000000000000" pitchFamily="2" charset="0"/>
              </a:rPr>
              <a:t>cũng là một ứng dụng web hoạt động tương tự như một </a:t>
            </a:r>
            <a:r>
              <a:rPr lang="vi-VN" sz="2400" b="1">
                <a:latin typeface="Roboto" panose="02000000000000000000" pitchFamily="2" charset="0"/>
                <a:ea typeface="Roboto" panose="02000000000000000000" pitchFamily="2" charset="0"/>
              </a:rPr>
              <a:t>Website</a:t>
            </a:r>
          </a:p>
          <a:p>
            <a:r>
              <a:rPr lang="en-US" sz="2400" b="1">
                <a:latin typeface="Roboto" panose="02000000000000000000" pitchFamily="2" charset="0"/>
                <a:ea typeface="Roboto" panose="02000000000000000000" pitchFamily="2" charset="0"/>
              </a:rPr>
              <a:t>Web Service </a:t>
            </a:r>
            <a:r>
              <a:rPr lang="en-US" sz="2400">
                <a:latin typeface="Roboto" panose="02000000000000000000" pitchFamily="2" charset="0"/>
                <a:ea typeface="Roboto" panose="02000000000000000000" pitchFamily="2" charset="0"/>
              </a:rPr>
              <a:t>khác </a:t>
            </a:r>
            <a:r>
              <a:rPr lang="en-US" sz="2400" b="1">
                <a:latin typeface="Roboto" panose="02000000000000000000" pitchFamily="2" charset="0"/>
                <a:ea typeface="Roboto" panose="02000000000000000000" pitchFamily="2" charset="0"/>
              </a:rPr>
              <a:t>Website</a:t>
            </a:r>
            <a:r>
              <a:rPr lang="en-US" sz="2400">
                <a:latin typeface="Roboto" panose="02000000000000000000" pitchFamily="2" charset="0"/>
                <a:ea typeface="Roboto" panose="02000000000000000000" pitchFamily="2" charset="0"/>
              </a:rPr>
              <a:t> bởi chức năng, nhiệm vụ</a:t>
            </a:r>
          </a:p>
          <a:p>
            <a:r>
              <a:rPr lang="en-US" sz="2400" b="1">
                <a:latin typeface="Roboto" panose="02000000000000000000" pitchFamily="2" charset="0"/>
                <a:ea typeface="Roboto" panose="02000000000000000000" pitchFamily="2" charset="0"/>
              </a:rPr>
              <a:t>Website</a:t>
            </a:r>
            <a:r>
              <a:rPr lang="en-US" sz="2400">
                <a:latin typeface="Roboto" panose="02000000000000000000" pitchFamily="2" charset="0"/>
                <a:ea typeface="Roboto" panose="02000000000000000000" pitchFamily="2" charset="0"/>
              </a:rPr>
              <a:t> được sinh ra cho người dùng, khách hàng đọc</a:t>
            </a:r>
          </a:p>
          <a:p>
            <a:r>
              <a:rPr lang="en-US" sz="2400" b="1">
                <a:latin typeface="Roboto" panose="02000000000000000000" pitchFamily="2" charset="0"/>
                <a:ea typeface="Roboto" panose="02000000000000000000" pitchFamily="2" charset="0"/>
              </a:rPr>
              <a:t>Web Service </a:t>
            </a:r>
            <a:r>
              <a:rPr lang="en-US" sz="2400">
                <a:latin typeface="Roboto" panose="02000000000000000000" pitchFamily="2" charset="0"/>
                <a:ea typeface="Roboto" panose="02000000000000000000" pitchFamily="2" charset="0"/>
              </a:rPr>
              <a:t>được sinh ra cho các ứng dụng, cỗ máy khác đọc</a:t>
            </a:r>
          </a:p>
          <a:p>
            <a:r>
              <a:rPr lang="vi-VN" sz="2400" b="1">
                <a:latin typeface="Roboto" panose="02000000000000000000" pitchFamily="2" charset="0"/>
                <a:ea typeface="Roboto" panose="02000000000000000000" pitchFamily="2" charset="0"/>
              </a:rPr>
              <a:t>Web Service </a:t>
            </a:r>
            <a:r>
              <a:rPr lang="vi-VN" sz="2400">
                <a:latin typeface="Roboto" panose="02000000000000000000" pitchFamily="2" charset="0"/>
                <a:ea typeface="Roboto" panose="02000000000000000000" pitchFamily="2" charset="0"/>
              </a:rPr>
              <a:t>giúp các hệ thống không liên quan tới nhau vẫn có thể giao tiếp được với nhau</a:t>
            </a:r>
          </a:p>
          <a:p>
            <a:r>
              <a:rPr lang="en-US" sz="2400" b="1">
                <a:latin typeface="Roboto" panose="02000000000000000000" pitchFamily="2" charset="0"/>
                <a:ea typeface="Roboto" panose="02000000000000000000" pitchFamily="2" charset="0"/>
              </a:rPr>
              <a:t>Web Service </a:t>
            </a:r>
            <a:r>
              <a:rPr lang="en-US" sz="2400">
                <a:latin typeface="Roboto" panose="02000000000000000000" pitchFamily="2" charset="0"/>
                <a:ea typeface="Roboto" panose="02000000000000000000" pitchFamily="2" charset="0"/>
              </a:rPr>
              <a:t>đồng bộ dữ liệu giữa các nền tảng</a:t>
            </a:r>
          </a:p>
        </p:txBody>
      </p:sp>
    </p:spTree>
    <p:extLst>
      <p:ext uri="{BB962C8B-B14F-4D97-AF65-F5344CB8AC3E}">
        <p14:creationId xmlns:p14="http://schemas.microsoft.com/office/powerpoint/2010/main" val="4138280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Web Service là gì?</a:t>
            </a:r>
          </a:p>
        </p:txBody>
      </p:sp>
      <p:pic>
        <p:nvPicPr>
          <p:cNvPr id="6" name="Picture 5">
            <a:extLst>
              <a:ext uri="{FF2B5EF4-FFF2-40B4-BE49-F238E27FC236}">
                <a16:creationId xmlns:a16="http://schemas.microsoft.com/office/drawing/2014/main" id="{98726382-82AE-4F47-8285-56987F6B5E6F}"/>
              </a:ext>
            </a:extLst>
          </p:cNvPr>
          <p:cNvPicPr>
            <a:picLocks noChangeAspect="1"/>
          </p:cNvPicPr>
          <p:nvPr/>
        </p:nvPicPr>
        <p:blipFill>
          <a:blip r:embed="rId2"/>
          <a:stretch>
            <a:fillRect/>
          </a:stretch>
        </p:blipFill>
        <p:spPr>
          <a:xfrm>
            <a:off x="2402309" y="1600199"/>
            <a:ext cx="5146718" cy="5024592"/>
          </a:xfrm>
          <a:prstGeom prst="rect">
            <a:avLst/>
          </a:prstGeom>
        </p:spPr>
      </p:pic>
    </p:spTree>
    <p:extLst>
      <p:ext uri="{BB962C8B-B14F-4D97-AF65-F5344CB8AC3E}">
        <p14:creationId xmlns:p14="http://schemas.microsoft.com/office/powerpoint/2010/main" val="301494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EndPoint là gì?</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670293"/>
          </a:xfrm>
        </p:spPr>
        <p:txBody>
          <a:bodyPr>
            <a:normAutofit/>
          </a:bodyPr>
          <a:lstStyle/>
          <a:p>
            <a:r>
              <a:rPr lang="en-US" sz="2400" b="1">
                <a:latin typeface="Roboto" panose="02000000000000000000" pitchFamily="2" charset="0"/>
                <a:ea typeface="Roboto" panose="02000000000000000000" pitchFamily="2" charset="0"/>
              </a:rPr>
              <a:t>EndPoint</a:t>
            </a:r>
            <a:r>
              <a:rPr lang="en-US" sz="2400">
                <a:latin typeface="Roboto" panose="02000000000000000000" pitchFamily="2" charset="0"/>
                <a:ea typeface="Roboto" panose="02000000000000000000" pitchFamily="2" charset="0"/>
              </a:rPr>
              <a:t> bao gồm HTTP Method và URL</a:t>
            </a:r>
          </a:p>
        </p:txBody>
      </p:sp>
      <p:pic>
        <p:nvPicPr>
          <p:cNvPr id="4" name="Picture 3">
            <a:extLst>
              <a:ext uri="{FF2B5EF4-FFF2-40B4-BE49-F238E27FC236}">
                <a16:creationId xmlns:a16="http://schemas.microsoft.com/office/drawing/2014/main" id="{AE997DE8-295B-3047-9C1E-368B22A10096}"/>
              </a:ext>
            </a:extLst>
          </p:cNvPr>
          <p:cNvPicPr>
            <a:picLocks noChangeAspect="1"/>
          </p:cNvPicPr>
          <p:nvPr/>
        </p:nvPicPr>
        <p:blipFill>
          <a:blip r:embed="rId2"/>
          <a:stretch>
            <a:fillRect/>
          </a:stretch>
        </p:blipFill>
        <p:spPr>
          <a:xfrm>
            <a:off x="1942463" y="2703652"/>
            <a:ext cx="6312189" cy="4154348"/>
          </a:xfrm>
          <a:prstGeom prst="rect">
            <a:avLst/>
          </a:prstGeom>
        </p:spPr>
      </p:pic>
    </p:spTree>
    <p:extLst>
      <p:ext uri="{BB962C8B-B14F-4D97-AF65-F5344CB8AC3E}">
        <p14:creationId xmlns:p14="http://schemas.microsoft.com/office/powerpoint/2010/main" val="2331290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EndPoint là gì?</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670293"/>
          </a:xfrm>
        </p:spPr>
        <p:txBody>
          <a:bodyPr>
            <a:normAutofit/>
          </a:bodyPr>
          <a:lstStyle/>
          <a:p>
            <a:r>
              <a:rPr lang="en-US" sz="2400">
                <a:latin typeface="Roboto" panose="02000000000000000000" pitchFamily="2" charset="0"/>
                <a:ea typeface="Roboto" panose="02000000000000000000" pitchFamily="2" charset="0"/>
              </a:rPr>
              <a:t>Cấu trúc dữ liệu được dung để viết EndPoint</a:t>
            </a:r>
          </a:p>
        </p:txBody>
      </p:sp>
      <p:pic>
        <p:nvPicPr>
          <p:cNvPr id="5" name="Picture 4">
            <a:extLst>
              <a:ext uri="{FF2B5EF4-FFF2-40B4-BE49-F238E27FC236}">
                <a16:creationId xmlns:a16="http://schemas.microsoft.com/office/drawing/2014/main" id="{1834F5B8-9CFB-5449-80C8-97F886134791}"/>
              </a:ext>
            </a:extLst>
          </p:cNvPr>
          <p:cNvPicPr>
            <a:picLocks noChangeAspect="1"/>
          </p:cNvPicPr>
          <p:nvPr/>
        </p:nvPicPr>
        <p:blipFill>
          <a:blip r:embed="rId2"/>
          <a:stretch>
            <a:fillRect/>
          </a:stretch>
        </p:blipFill>
        <p:spPr>
          <a:xfrm>
            <a:off x="808972" y="3061071"/>
            <a:ext cx="4989826" cy="2079094"/>
          </a:xfrm>
          <a:prstGeom prst="rect">
            <a:avLst/>
          </a:prstGeom>
        </p:spPr>
      </p:pic>
      <p:pic>
        <p:nvPicPr>
          <p:cNvPr id="6" name="Picture 5">
            <a:extLst>
              <a:ext uri="{FF2B5EF4-FFF2-40B4-BE49-F238E27FC236}">
                <a16:creationId xmlns:a16="http://schemas.microsoft.com/office/drawing/2014/main" id="{C90D3FC2-C026-8848-A570-C2E921C055F6}"/>
              </a:ext>
            </a:extLst>
          </p:cNvPr>
          <p:cNvPicPr>
            <a:picLocks noChangeAspect="1"/>
          </p:cNvPicPr>
          <p:nvPr/>
        </p:nvPicPr>
        <p:blipFill>
          <a:blip r:embed="rId3"/>
          <a:stretch>
            <a:fillRect/>
          </a:stretch>
        </p:blipFill>
        <p:spPr>
          <a:xfrm>
            <a:off x="6312366" y="3061071"/>
            <a:ext cx="1926173" cy="1926173"/>
          </a:xfrm>
          <a:prstGeom prst="rect">
            <a:avLst/>
          </a:prstGeom>
        </p:spPr>
      </p:pic>
    </p:spTree>
    <p:extLst>
      <p:ext uri="{BB962C8B-B14F-4D97-AF65-F5344CB8AC3E}">
        <p14:creationId xmlns:p14="http://schemas.microsoft.com/office/powerpoint/2010/main" val="823262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Các loại Web Service</a:t>
            </a:r>
          </a:p>
        </p:txBody>
      </p:sp>
      <p:pic>
        <p:nvPicPr>
          <p:cNvPr id="10" name="Picture 9">
            <a:extLst>
              <a:ext uri="{FF2B5EF4-FFF2-40B4-BE49-F238E27FC236}">
                <a16:creationId xmlns:a16="http://schemas.microsoft.com/office/drawing/2014/main" id="{41306C31-98AF-0E45-92D3-EBBDB7DAC30E}"/>
              </a:ext>
            </a:extLst>
          </p:cNvPr>
          <p:cNvPicPr>
            <a:picLocks noChangeAspect="1"/>
          </p:cNvPicPr>
          <p:nvPr/>
        </p:nvPicPr>
        <p:blipFill>
          <a:blip r:embed="rId2"/>
          <a:stretch>
            <a:fillRect/>
          </a:stretch>
        </p:blipFill>
        <p:spPr>
          <a:xfrm>
            <a:off x="1435622" y="1435361"/>
            <a:ext cx="6255359" cy="5050780"/>
          </a:xfrm>
          <a:prstGeom prst="rect">
            <a:avLst/>
          </a:prstGeom>
        </p:spPr>
      </p:pic>
    </p:spTree>
    <p:extLst>
      <p:ext uri="{BB962C8B-B14F-4D97-AF65-F5344CB8AC3E}">
        <p14:creationId xmlns:p14="http://schemas.microsoft.com/office/powerpoint/2010/main" val="2582164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p:txBody>
          <a:bodyPr>
            <a:normAutofit/>
          </a:bodyPr>
          <a:lstStyle/>
          <a:p>
            <a:pPr algn="ctr"/>
            <a:r>
              <a:rPr lang="en-US" sz="4800" b="1">
                <a:latin typeface="Roboto" panose="02000000000000000000" pitchFamily="2" charset="0"/>
                <a:ea typeface="Roboto" panose="02000000000000000000" pitchFamily="2" charset="0"/>
              </a:rPr>
              <a:t>Các loại Web Service</a:t>
            </a:r>
          </a:p>
        </p:txBody>
      </p:sp>
      <p:sp>
        <p:nvSpPr>
          <p:cNvPr id="3" name="TextBox 2">
            <a:extLst>
              <a:ext uri="{FF2B5EF4-FFF2-40B4-BE49-F238E27FC236}">
                <a16:creationId xmlns:a16="http://schemas.microsoft.com/office/drawing/2014/main" id="{4AA2F1F6-8088-8848-880D-A565A4C5D328}"/>
              </a:ext>
            </a:extLst>
          </p:cNvPr>
          <p:cNvSpPr txBox="1"/>
          <p:nvPr/>
        </p:nvSpPr>
        <p:spPr>
          <a:xfrm>
            <a:off x="677334" y="1766170"/>
            <a:ext cx="9493800" cy="4401205"/>
          </a:xfrm>
          <a:prstGeom prst="rect">
            <a:avLst/>
          </a:prstGeom>
          <a:noFill/>
        </p:spPr>
        <p:txBody>
          <a:bodyPr wrap="square" rtlCol="0">
            <a:spAutoFit/>
          </a:bodyPr>
          <a:lstStyle/>
          <a:p>
            <a:r>
              <a:rPr lang="en-US" sz="2000" b="1">
                <a:latin typeface="Roboto" panose="02000000000000000000" pitchFamily="2" charset="0"/>
                <a:ea typeface="Roboto" panose="02000000000000000000" pitchFamily="2" charset="0"/>
              </a:rPr>
              <a:t>SOAP web service</a:t>
            </a:r>
          </a:p>
          <a:p>
            <a:endParaRPr lang="en-US" sz="2000">
              <a:latin typeface="Roboto" panose="02000000000000000000" pitchFamily="2" charset="0"/>
              <a:ea typeface="Roboto" panose="02000000000000000000" pitchFamily="2" charset="0"/>
            </a:endParaRPr>
          </a:p>
          <a:p>
            <a:r>
              <a:rPr lang="vi-VN" sz="2000">
                <a:latin typeface="Roboto" panose="02000000000000000000" pitchFamily="2" charset="0"/>
                <a:ea typeface="Roboto" panose="02000000000000000000" pitchFamily="2" charset="0"/>
              </a:rPr>
              <a:t>Simple Object Access Protocol là một dạng giao thức (cũng có thể coi là một chuẩn). SOAP sử dụng XML làm cấu trúc dữ liệu trả về. Tuy nhiên SOAP không có quy ước về cách viết url cũng như http method. Nhưng bù lại, SOAP lại có WS-Security SOAP – là một chuẩn giúp an toàn dữ liệu, giải quyết được vấn đề an toàn dữ liệu</a:t>
            </a:r>
          </a:p>
          <a:p>
            <a:endParaRPr lang="vi-VN" sz="2000">
              <a:latin typeface="Roboto" panose="02000000000000000000" pitchFamily="2" charset="0"/>
              <a:ea typeface="Roboto" panose="02000000000000000000" pitchFamily="2" charset="0"/>
            </a:endParaRPr>
          </a:p>
          <a:p>
            <a:r>
              <a:rPr lang="en-US" sz="2000" b="1">
                <a:latin typeface="Roboto" panose="02000000000000000000" pitchFamily="2" charset="0"/>
                <a:ea typeface="Roboto" panose="02000000000000000000" pitchFamily="2" charset="0"/>
              </a:rPr>
              <a:t>RESTful web service</a:t>
            </a:r>
          </a:p>
          <a:p>
            <a:endParaRPr lang="en-US" sz="2000">
              <a:latin typeface="Roboto" panose="02000000000000000000" pitchFamily="2" charset="0"/>
              <a:ea typeface="Roboto" panose="02000000000000000000" pitchFamily="2" charset="0"/>
            </a:endParaRPr>
          </a:p>
          <a:p>
            <a:r>
              <a:rPr lang="vi-VN" sz="2000">
                <a:latin typeface="Roboto" panose="02000000000000000000" pitchFamily="2" charset="0"/>
                <a:ea typeface="Roboto" panose="02000000000000000000" pitchFamily="2" charset="0"/>
              </a:rPr>
              <a:t>REpresentational State Transfer là một chuẩn của web service. RESTful có thể sử dụng JSON, XML, plain text, html,.. làm cấu trúc dữ liệu trả về, có quy ước rõ ràng về cách viết URL và HTTP METHOD. Nhưng RESTful không cung cấp cơ chế bảo vệ thông tin trong các endpoint như SOAP</a:t>
            </a:r>
            <a:endParaRPr lang="en-US" sz="20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380688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HTTP Method của RESTful</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4202633"/>
          </a:xfrm>
        </p:spPr>
        <p:txBody>
          <a:bodyPr>
            <a:normAutofit fontScale="92500"/>
          </a:bodyPr>
          <a:lstStyle/>
          <a:p>
            <a:r>
              <a:rPr lang="vi-VN" sz="2400" b="1">
                <a:latin typeface="Roboto" panose="02000000000000000000" pitchFamily="2" charset="0"/>
                <a:ea typeface="Roboto" panose="02000000000000000000" pitchFamily="2" charset="0"/>
              </a:rPr>
              <a:t>GET</a:t>
            </a:r>
            <a:r>
              <a:rPr lang="vi-VN" sz="2400">
                <a:latin typeface="Roboto" panose="02000000000000000000" pitchFamily="2" charset="0"/>
                <a:ea typeface="Roboto" panose="02000000000000000000" pitchFamily="2" charset="0"/>
              </a:rPr>
              <a:t>: Được sử dụng để lấy thông tin từ sever theo URL đã cung cấp.</a:t>
            </a:r>
          </a:p>
          <a:p>
            <a:r>
              <a:rPr lang="vi-VN" sz="2400" b="1">
                <a:latin typeface="Roboto" panose="02000000000000000000" pitchFamily="2" charset="0"/>
                <a:ea typeface="Roboto" panose="02000000000000000000" pitchFamily="2" charset="0"/>
              </a:rPr>
              <a:t>POST</a:t>
            </a:r>
            <a:r>
              <a:rPr lang="vi-VN" sz="2400">
                <a:latin typeface="Roboto" panose="02000000000000000000" pitchFamily="2" charset="0"/>
                <a:ea typeface="Roboto" panose="02000000000000000000" pitchFamily="2" charset="0"/>
              </a:rPr>
              <a:t>: Gửi thông tin tới sever thông qua HTTP Request (Chỉ dùng để tạo mới)</a:t>
            </a:r>
          </a:p>
          <a:p>
            <a:r>
              <a:rPr lang="vi-VN" sz="2400" b="1">
                <a:latin typeface="Roboto" panose="02000000000000000000" pitchFamily="2" charset="0"/>
                <a:ea typeface="Roboto" panose="02000000000000000000" pitchFamily="2" charset="0"/>
              </a:rPr>
              <a:t>HEAD</a:t>
            </a:r>
            <a:r>
              <a:rPr lang="vi-VN" sz="2400">
                <a:latin typeface="Roboto" panose="02000000000000000000" pitchFamily="2" charset="0"/>
                <a:ea typeface="Roboto" panose="02000000000000000000" pitchFamily="2" charset="0"/>
              </a:rPr>
              <a:t>: Giống với GET nhưng response trả về không có body, chỉ có header</a:t>
            </a:r>
          </a:p>
          <a:p>
            <a:r>
              <a:rPr lang="vi-VN" sz="2400" b="1">
                <a:latin typeface="Roboto" panose="02000000000000000000" pitchFamily="2" charset="0"/>
                <a:ea typeface="Roboto" panose="02000000000000000000" pitchFamily="2" charset="0"/>
              </a:rPr>
              <a:t>PUT</a:t>
            </a:r>
            <a:r>
              <a:rPr lang="vi-VN" sz="2400">
                <a:latin typeface="Roboto" panose="02000000000000000000" pitchFamily="2" charset="0"/>
                <a:ea typeface="Roboto" panose="02000000000000000000" pitchFamily="2" charset="0"/>
              </a:rPr>
              <a:t>: Ghi đè tất cả thông tin của đối tượng với những gì được gửi lên (Nếu dữ liệu nào không được gửi lên sẽ bị xoá)</a:t>
            </a:r>
          </a:p>
          <a:p>
            <a:r>
              <a:rPr lang="vi-VN" sz="2400" b="1">
                <a:latin typeface="Roboto" panose="02000000000000000000" pitchFamily="2" charset="0"/>
                <a:ea typeface="Roboto" panose="02000000000000000000" pitchFamily="2" charset="0"/>
              </a:rPr>
              <a:t>PATCH</a:t>
            </a:r>
            <a:r>
              <a:rPr lang="vi-VN" sz="2400">
                <a:latin typeface="Roboto" panose="02000000000000000000" pitchFamily="2" charset="0"/>
                <a:ea typeface="Roboto" panose="02000000000000000000" pitchFamily="2" charset="0"/>
              </a:rPr>
              <a:t>: Ghi đè các thông tin được thay đổi của đối tượng</a:t>
            </a:r>
          </a:p>
          <a:p>
            <a:r>
              <a:rPr lang="vi-VN" sz="2400" b="1">
                <a:latin typeface="Roboto" panose="02000000000000000000" pitchFamily="2" charset="0"/>
                <a:ea typeface="Roboto" panose="02000000000000000000" pitchFamily="2" charset="0"/>
              </a:rPr>
              <a:t>DELETE</a:t>
            </a:r>
            <a:r>
              <a:rPr lang="vi-VN" sz="2400">
                <a:latin typeface="Roboto" panose="02000000000000000000" pitchFamily="2" charset="0"/>
                <a:ea typeface="Roboto" panose="02000000000000000000" pitchFamily="2" charset="0"/>
              </a:rPr>
              <a:t>: Xóa tài nguyên trên server.</a:t>
            </a:r>
            <a:endParaRPr lang="en-US" sz="240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501397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1CB31-C8C5-DB4E-9FFB-B62E16110719}"/>
              </a:ext>
            </a:extLst>
          </p:cNvPr>
          <p:cNvSpPr>
            <a:spLocks noGrp="1"/>
          </p:cNvSpPr>
          <p:nvPr>
            <p:ph type="title"/>
          </p:nvPr>
        </p:nvSpPr>
        <p:spPr>
          <a:xfrm>
            <a:off x="677333" y="609600"/>
            <a:ext cx="9092967" cy="1320800"/>
          </a:xfrm>
        </p:spPr>
        <p:txBody>
          <a:bodyPr>
            <a:normAutofit/>
          </a:bodyPr>
          <a:lstStyle/>
          <a:p>
            <a:pPr algn="ctr"/>
            <a:r>
              <a:rPr lang="en-US" sz="4000" b="1">
                <a:latin typeface="Roboto" panose="02000000000000000000" pitchFamily="2" charset="0"/>
                <a:ea typeface="Roboto" panose="02000000000000000000" pitchFamily="2" charset="0"/>
              </a:rPr>
              <a:t>Quy tắc Resource - EndPoint </a:t>
            </a:r>
            <a:br>
              <a:rPr lang="en-US" sz="4000" b="1">
                <a:latin typeface="Roboto" panose="02000000000000000000" pitchFamily="2" charset="0"/>
                <a:ea typeface="Roboto" panose="02000000000000000000" pitchFamily="2" charset="0"/>
              </a:rPr>
            </a:br>
            <a:r>
              <a:rPr lang="en-US" sz="4000" b="1">
                <a:latin typeface="Roboto" panose="02000000000000000000" pitchFamily="2" charset="0"/>
                <a:ea typeface="Roboto" panose="02000000000000000000" pitchFamily="2" charset="0"/>
              </a:rPr>
              <a:t>của RESTful</a:t>
            </a:r>
          </a:p>
        </p:txBody>
      </p:sp>
      <p:sp>
        <p:nvSpPr>
          <p:cNvPr id="3" name="Content Placeholder 2">
            <a:extLst>
              <a:ext uri="{FF2B5EF4-FFF2-40B4-BE49-F238E27FC236}">
                <a16:creationId xmlns:a16="http://schemas.microsoft.com/office/drawing/2014/main" id="{6D8CD3F7-1B52-B142-A220-E529113861F4}"/>
              </a:ext>
            </a:extLst>
          </p:cNvPr>
          <p:cNvSpPr>
            <a:spLocks noGrp="1"/>
          </p:cNvSpPr>
          <p:nvPr>
            <p:ph idx="1"/>
          </p:nvPr>
        </p:nvSpPr>
        <p:spPr>
          <a:xfrm>
            <a:off x="677334" y="2160589"/>
            <a:ext cx="8596668" cy="4202633"/>
          </a:xfrm>
        </p:spPr>
        <p:txBody>
          <a:bodyPr>
            <a:normAutofit/>
          </a:bodyPr>
          <a:lstStyle/>
          <a:p>
            <a:r>
              <a:rPr lang="vi-VN" sz="2400" b="1">
                <a:latin typeface="Roboto" panose="02000000000000000000" pitchFamily="2" charset="0"/>
                <a:ea typeface="Roboto" panose="02000000000000000000" pitchFamily="2" charset="0"/>
              </a:rPr>
              <a:t>Resource</a:t>
            </a:r>
            <a:r>
              <a:rPr lang="vi-VN" sz="2400">
                <a:latin typeface="Roboto" panose="02000000000000000000" pitchFamily="2" charset="0"/>
                <a:ea typeface="Roboto" panose="02000000000000000000" pitchFamily="2" charset="0"/>
              </a:rPr>
              <a:t> là dữ liệu mà chúng ta phải quản lý, có thể là customers, products, posts, images, videos…</a:t>
            </a:r>
          </a:p>
          <a:p>
            <a:r>
              <a:rPr lang="vi-VN" sz="2400" b="1">
                <a:latin typeface="Roboto" panose="02000000000000000000" pitchFamily="2" charset="0"/>
                <a:ea typeface="Roboto" panose="02000000000000000000" pitchFamily="2" charset="0"/>
              </a:rPr>
              <a:t>Resource</a:t>
            </a:r>
            <a:r>
              <a:rPr lang="vi-VN" sz="2400">
                <a:latin typeface="Roboto" panose="02000000000000000000" pitchFamily="2" charset="0"/>
                <a:ea typeface="Roboto" panose="02000000000000000000" pitchFamily="2" charset="0"/>
              </a:rPr>
              <a:t> cũng sẽ xuất hiện trong cách viết </a:t>
            </a:r>
            <a:r>
              <a:rPr lang="vi-VN" sz="2400" b="1">
                <a:latin typeface="Roboto" panose="02000000000000000000" pitchFamily="2" charset="0"/>
                <a:ea typeface="Roboto" panose="02000000000000000000" pitchFamily="2" charset="0"/>
              </a:rPr>
              <a:t>EndPoint</a:t>
            </a:r>
            <a:r>
              <a:rPr lang="vi-VN" sz="2400">
                <a:latin typeface="Roboto" panose="02000000000000000000" pitchFamily="2" charset="0"/>
                <a:ea typeface="Roboto" panose="02000000000000000000" pitchFamily="2" charset="0"/>
              </a:rPr>
              <a:t>, nên nếu đặt tên cho </a:t>
            </a:r>
            <a:r>
              <a:rPr lang="vi-VN" sz="2400" b="1">
                <a:latin typeface="Roboto" panose="02000000000000000000" pitchFamily="2" charset="0"/>
                <a:ea typeface="Roboto" panose="02000000000000000000" pitchFamily="2" charset="0"/>
              </a:rPr>
              <a:t>resource</a:t>
            </a:r>
            <a:r>
              <a:rPr lang="vi-VN" sz="2400">
                <a:latin typeface="Roboto" panose="02000000000000000000" pitchFamily="2" charset="0"/>
                <a:ea typeface="Roboto" panose="02000000000000000000" pitchFamily="2" charset="0"/>
              </a:rPr>
              <a:t> một cách khoa học, thì endpoint cũng trở nên dễ hiểu và dễ tiếp cận hơn</a:t>
            </a:r>
            <a:endParaRPr lang="en-US" sz="2400">
              <a:latin typeface="Roboto" panose="02000000000000000000" pitchFamily="2" charset="0"/>
              <a:ea typeface="Roboto" panose="02000000000000000000" pitchFamily="2" charset="0"/>
            </a:endParaRPr>
          </a:p>
        </p:txBody>
      </p:sp>
      <p:pic>
        <p:nvPicPr>
          <p:cNvPr id="7" name="Picture 6">
            <a:extLst>
              <a:ext uri="{FF2B5EF4-FFF2-40B4-BE49-F238E27FC236}">
                <a16:creationId xmlns:a16="http://schemas.microsoft.com/office/drawing/2014/main" id="{1A1C3BCC-DA2A-E04D-ADD2-06197E412AB4}"/>
              </a:ext>
            </a:extLst>
          </p:cNvPr>
          <p:cNvPicPr>
            <a:picLocks noChangeAspect="1"/>
          </p:cNvPicPr>
          <p:nvPr/>
        </p:nvPicPr>
        <p:blipFill>
          <a:blip r:embed="rId2"/>
          <a:stretch>
            <a:fillRect/>
          </a:stretch>
        </p:blipFill>
        <p:spPr>
          <a:xfrm>
            <a:off x="358602" y="4261905"/>
            <a:ext cx="8915400" cy="1790700"/>
          </a:xfrm>
          <a:prstGeom prst="rect">
            <a:avLst/>
          </a:prstGeom>
        </p:spPr>
      </p:pic>
    </p:spTree>
    <p:extLst>
      <p:ext uri="{BB962C8B-B14F-4D97-AF65-F5344CB8AC3E}">
        <p14:creationId xmlns:p14="http://schemas.microsoft.com/office/powerpoint/2010/main" val="169594660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597</TotalTime>
  <Words>1005</Words>
  <Application>Microsoft Macintosh PowerPoint</Application>
  <PresentationFormat>Widescreen</PresentationFormat>
  <Paragraphs>79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Roboto</vt:lpstr>
      <vt:lpstr>Trebuchet MS</vt:lpstr>
      <vt:lpstr>Wingdings 3</vt:lpstr>
      <vt:lpstr>Facet</vt:lpstr>
      <vt:lpstr>CHUYÊN ĐỀ API (Application Programing Interface)</vt:lpstr>
      <vt:lpstr>Web Service là gì?</vt:lpstr>
      <vt:lpstr>Web Service là gì?</vt:lpstr>
      <vt:lpstr>EndPoint là gì?</vt:lpstr>
      <vt:lpstr>EndPoint là gì?</vt:lpstr>
      <vt:lpstr>Các loại Web Service</vt:lpstr>
      <vt:lpstr>Các loại Web Service</vt:lpstr>
      <vt:lpstr>Quy tắc HTTP Method của RESTful</vt:lpstr>
      <vt:lpstr>Quy tắc Resource - EndPoint  của RESTful</vt:lpstr>
      <vt:lpstr>Quy tắc Resource - EndPoint  của RESTful</vt:lpstr>
      <vt:lpstr>Quy tắc Resource - EndPoint  của RESTful</vt:lpstr>
      <vt:lpstr>Quy tắc Resource - EndPoint  của RESTful</vt:lpstr>
      <vt:lpstr>Quy tắc Resource - EndPoint  của RESTful</vt:lpstr>
      <vt:lpstr>Quy tắc Resource - EndPoint  của RESTful</vt:lpstr>
      <vt:lpstr>PowerPoint Presentation</vt:lpstr>
      <vt:lpstr>API là gì?</vt:lpstr>
      <vt:lpstr>So sánh API và Web Service</vt:lpstr>
      <vt:lpstr>RESTful API là gì?</vt:lpstr>
      <vt:lpstr>Response Status Code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CHUYÊN ĐỀ API (Application Programing Interface)</dc:title>
  <dc:creator>Microsoft Office User</dc:creator>
  <cp:lastModifiedBy>Microsoft Office User</cp:lastModifiedBy>
  <cp:revision>115</cp:revision>
  <dcterms:created xsi:type="dcterms:W3CDTF">2021-09-10T16:27:59Z</dcterms:created>
  <dcterms:modified xsi:type="dcterms:W3CDTF">2021-09-11T02:38:32Z</dcterms:modified>
</cp:coreProperties>
</file>

<file path=docProps/thumbnail.jpeg>
</file>